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63" r:id="rId15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69BA8-EB86-4E4E-9D48-464629E36405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101F7C6E-A723-4459-8C47-5FA3FCBBC422}">
      <dgm:prSet phldrT="[Text]"/>
      <dgm:spPr/>
      <dgm:t>
        <a:bodyPr/>
        <a:lstStyle/>
        <a:p>
          <a:r>
            <a:rPr lang="sk-SK" dirty="0"/>
            <a:t>jednoduché ovládanie</a:t>
          </a:r>
        </a:p>
      </dgm:t>
    </dgm:pt>
    <dgm:pt modelId="{02543129-6338-453D-A8ED-92AB1F637F6C}" type="parTrans" cxnId="{11FB44CC-7450-4047-BC6B-33D83562FAF3}">
      <dgm:prSet/>
      <dgm:spPr/>
      <dgm:t>
        <a:bodyPr/>
        <a:lstStyle/>
        <a:p>
          <a:endParaRPr lang="sk-SK"/>
        </a:p>
      </dgm:t>
    </dgm:pt>
    <dgm:pt modelId="{18B9C2DB-415C-4D90-850D-82E4C3652370}" type="sibTrans" cxnId="{11FB44CC-7450-4047-BC6B-33D83562FAF3}">
      <dgm:prSet/>
      <dgm:spPr/>
      <dgm:t>
        <a:bodyPr/>
        <a:lstStyle/>
        <a:p>
          <a:endParaRPr lang="sk-SK"/>
        </a:p>
      </dgm:t>
    </dgm:pt>
    <dgm:pt modelId="{24D549D3-46C7-438A-9CE6-6CC9D861EAD8}">
      <dgm:prSet phldrT="[Text]"/>
      <dgm:spPr/>
      <dgm:t>
        <a:bodyPr/>
        <a:lstStyle/>
        <a:p>
          <a:r>
            <a:rPr lang="sk-SK"/>
            <a:t>pútavá grafika</a:t>
          </a:r>
        </a:p>
      </dgm:t>
    </dgm:pt>
    <dgm:pt modelId="{692A640D-0CC4-4F7F-8EF2-1268595F74CD}" type="parTrans" cxnId="{35DA65E4-30D1-4A27-96E0-8C49260C99F6}">
      <dgm:prSet/>
      <dgm:spPr/>
      <dgm:t>
        <a:bodyPr/>
        <a:lstStyle/>
        <a:p>
          <a:endParaRPr lang="sk-SK"/>
        </a:p>
      </dgm:t>
    </dgm:pt>
    <dgm:pt modelId="{5F78B827-25AA-4419-A5E3-ECA25B014A61}" type="sibTrans" cxnId="{35DA65E4-30D1-4A27-96E0-8C49260C99F6}">
      <dgm:prSet/>
      <dgm:spPr/>
      <dgm:t>
        <a:bodyPr/>
        <a:lstStyle/>
        <a:p>
          <a:endParaRPr lang="sk-SK"/>
        </a:p>
      </dgm:t>
    </dgm:pt>
    <dgm:pt modelId="{F7F66412-8A6C-4151-8B1B-329B1779DF09}">
      <dgm:prSet phldrT="[Text]"/>
      <dgm:spPr/>
      <dgm:t>
        <a:bodyPr/>
        <a:lstStyle/>
        <a:p>
          <a:r>
            <a:rPr lang="sk-SK"/>
            <a:t>prehľadnosť</a:t>
          </a:r>
        </a:p>
      </dgm:t>
    </dgm:pt>
    <dgm:pt modelId="{B3C1DE53-D833-45F1-86A1-B51D07852FF8}" type="parTrans" cxnId="{5BD1A583-3BB6-43F1-A5DD-B25CBB905819}">
      <dgm:prSet/>
      <dgm:spPr/>
      <dgm:t>
        <a:bodyPr/>
        <a:lstStyle/>
        <a:p>
          <a:endParaRPr lang="sk-SK"/>
        </a:p>
      </dgm:t>
    </dgm:pt>
    <dgm:pt modelId="{8051957C-6174-41AF-8998-F08E268CA5F2}" type="sibTrans" cxnId="{5BD1A583-3BB6-43F1-A5DD-B25CBB905819}">
      <dgm:prSet/>
      <dgm:spPr/>
      <dgm:t>
        <a:bodyPr/>
        <a:lstStyle/>
        <a:p>
          <a:endParaRPr lang="sk-SK"/>
        </a:p>
      </dgm:t>
    </dgm:pt>
    <dgm:pt modelId="{A3578F0A-5CB1-4E2E-90A0-1F555D253160}">
      <dgm:prSet phldrT="[Text]"/>
      <dgm:spPr/>
      <dgm:t>
        <a:bodyPr/>
        <a:lstStyle/>
        <a:p>
          <a:r>
            <a:rPr lang="sk-SK"/>
            <a:t>pomôcka</a:t>
          </a:r>
        </a:p>
      </dgm:t>
    </dgm:pt>
    <dgm:pt modelId="{A695CD11-345E-4C05-97FD-D3B6D05C5338}" type="parTrans" cxnId="{4C1C96E4-CD99-488E-9D82-889E3517FEC6}">
      <dgm:prSet/>
      <dgm:spPr/>
      <dgm:t>
        <a:bodyPr/>
        <a:lstStyle/>
        <a:p>
          <a:endParaRPr lang="sk-SK"/>
        </a:p>
      </dgm:t>
    </dgm:pt>
    <dgm:pt modelId="{3976DF6A-0B5C-4437-9344-CE8D9FDBB851}" type="sibTrans" cxnId="{4C1C96E4-CD99-488E-9D82-889E3517FEC6}">
      <dgm:prSet/>
      <dgm:spPr/>
      <dgm:t>
        <a:bodyPr/>
        <a:lstStyle/>
        <a:p>
          <a:endParaRPr lang="sk-SK"/>
        </a:p>
      </dgm:t>
    </dgm:pt>
    <dgm:pt modelId="{F24B3604-8A22-4665-A631-CA9B7E1C4568}" type="pres">
      <dgm:prSet presAssocID="{0E969BA8-EB86-4E4E-9D48-464629E3640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sk-SK"/>
        </a:p>
      </dgm:t>
    </dgm:pt>
    <dgm:pt modelId="{EFEEACC9-8F75-4790-8FD5-A2211F261D13}" type="pres">
      <dgm:prSet presAssocID="{0E969BA8-EB86-4E4E-9D48-464629E36405}" presName="wedge1" presStyleLbl="node1" presStyleIdx="0" presStyleCnt="4"/>
      <dgm:spPr/>
      <dgm:t>
        <a:bodyPr/>
        <a:lstStyle/>
        <a:p>
          <a:endParaRPr lang="sk-SK"/>
        </a:p>
      </dgm:t>
    </dgm:pt>
    <dgm:pt modelId="{9345F3E2-8ABB-4B1C-B1DC-7559C6F2A8ED}" type="pres">
      <dgm:prSet presAssocID="{0E969BA8-EB86-4E4E-9D48-464629E36405}" presName="dummy1a" presStyleCnt="0"/>
      <dgm:spPr/>
    </dgm:pt>
    <dgm:pt modelId="{C5AEF155-8DF7-4DA1-AD9B-E50A34068BE8}" type="pres">
      <dgm:prSet presAssocID="{0E969BA8-EB86-4E4E-9D48-464629E36405}" presName="dummy1b" presStyleCnt="0"/>
      <dgm:spPr/>
    </dgm:pt>
    <dgm:pt modelId="{3FFB9DC0-039A-4B5C-87EC-9893B4EB9634}" type="pres">
      <dgm:prSet presAssocID="{0E969BA8-EB86-4E4E-9D48-464629E3640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6792A0F6-E856-4862-ADB9-6CF92CC6795F}" type="pres">
      <dgm:prSet presAssocID="{0E969BA8-EB86-4E4E-9D48-464629E36405}" presName="wedge2" presStyleLbl="node1" presStyleIdx="1" presStyleCnt="4"/>
      <dgm:spPr/>
      <dgm:t>
        <a:bodyPr/>
        <a:lstStyle/>
        <a:p>
          <a:endParaRPr lang="sk-SK"/>
        </a:p>
      </dgm:t>
    </dgm:pt>
    <dgm:pt modelId="{0206B2E4-0B9A-4B21-8499-06073666E2BF}" type="pres">
      <dgm:prSet presAssocID="{0E969BA8-EB86-4E4E-9D48-464629E36405}" presName="dummy2a" presStyleCnt="0"/>
      <dgm:spPr/>
    </dgm:pt>
    <dgm:pt modelId="{B17EA6D0-A862-4405-94BD-ED0CB7BE83E7}" type="pres">
      <dgm:prSet presAssocID="{0E969BA8-EB86-4E4E-9D48-464629E36405}" presName="dummy2b" presStyleCnt="0"/>
      <dgm:spPr/>
    </dgm:pt>
    <dgm:pt modelId="{FD15CC81-B7BD-4E1C-BF08-1484CDD8E88E}" type="pres">
      <dgm:prSet presAssocID="{0E969BA8-EB86-4E4E-9D48-464629E3640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B49A25E9-7E1A-4256-B157-77F42B31094B}" type="pres">
      <dgm:prSet presAssocID="{0E969BA8-EB86-4E4E-9D48-464629E36405}" presName="wedge3" presStyleLbl="node1" presStyleIdx="2" presStyleCnt="4"/>
      <dgm:spPr/>
      <dgm:t>
        <a:bodyPr/>
        <a:lstStyle/>
        <a:p>
          <a:endParaRPr lang="sk-SK"/>
        </a:p>
      </dgm:t>
    </dgm:pt>
    <dgm:pt modelId="{361A056B-58FC-49D0-A8E1-7A412A36C836}" type="pres">
      <dgm:prSet presAssocID="{0E969BA8-EB86-4E4E-9D48-464629E36405}" presName="dummy3a" presStyleCnt="0"/>
      <dgm:spPr/>
    </dgm:pt>
    <dgm:pt modelId="{7B25DA50-1A09-4CD3-84E6-3BB7F3F24419}" type="pres">
      <dgm:prSet presAssocID="{0E969BA8-EB86-4E4E-9D48-464629E36405}" presName="dummy3b" presStyleCnt="0"/>
      <dgm:spPr/>
    </dgm:pt>
    <dgm:pt modelId="{EB7F082B-0748-444C-8195-B763FB224454}" type="pres">
      <dgm:prSet presAssocID="{0E969BA8-EB86-4E4E-9D48-464629E3640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484F3AE3-10CD-4850-B92F-4527BEE3D1FF}" type="pres">
      <dgm:prSet presAssocID="{0E969BA8-EB86-4E4E-9D48-464629E36405}" presName="wedge4" presStyleLbl="node1" presStyleIdx="3" presStyleCnt="4"/>
      <dgm:spPr/>
      <dgm:t>
        <a:bodyPr/>
        <a:lstStyle/>
        <a:p>
          <a:endParaRPr lang="sk-SK"/>
        </a:p>
      </dgm:t>
    </dgm:pt>
    <dgm:pt modelId="{85F44658-F8FF-4142-8E57-671CCDF4D815}" type="pres">
      <dgm:prSet presAssocID="{0E969BA8-EB86-4E4E-9D48-464629E36405}" presName="dummy4a" presStyleCnt="0"/>
      <dgm:spPr/>
    </dgm:pt>
    <dgm:pt modelId="{07867EFD-7CA6-4C24-91EB-F7907B028F61}" type="pres">
      <dgm:prSet presAssocID="{0E969BA8-EB86-4E4E-9D48-464629E36405}" presName="dummy4b" presStyleCnt="0"/>
      <dgm:spPr/>
    </dgm:pt>
    <dgm:pt modelId="{55459F36-1462-4B9B-9F18-B8F90880F743}" type="pres">
      <dgm:prSet presAssocID="{0E969BA8-EB86-4E4E-9D48-464629E3640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6F6CA834-B2E5-4A94-90DF-C6DBA4E32928}" type="pres">
      <dgm:prSet presAssocID="{18B9C2DB-415C-4D90-850D-82E4C3652370}" presName="arrowWedge1" presStyleLbl="fgSibTrans2D1" presStyleIdx="0" presStyleCnt="4"/>
      <dgm:spPr/>
    </dgm:pt>
    <dgm:pt modelId="{434CA4E8-A685-4790-90E3-F118A0F6FE5A}" type="pres">
      <dgm:prSet presAssocID="{3976DF6A-0B5C-4437-9344-CE8D9FDBB851}" presName="arrowWedge2" presStyleLbl="fgSibTrans2D1" presStyleIdx="1" presStyleCnt="4"/>
      <dgm:spPr/>
    </dgm:pt>
    <dgm:pt modelId="{67E0EC53-6AB8-4041-A372-A66A22D8C657}" type="pres">
      <dgm:prSet presAssocID="{5F78B827-25AA-4419-A5E3-ECA25B014A61}" presName="arrowWedge3" presStyleLbl="fgSibTrans2D1" presStyleIdx="2" presStyleCnt="4"/>
      <dgm:spPr/>
    </dgm:pt>
    <dgm:pt modelId="{8F30E2AE-6603-4A77-B4D7-1A1CDA2530CE}" type="pres">
      <dgm:prSet presAssocID="{8051957C-6174-41AF-8998-F08E268CA5F2}" presName="arrowWedge4" presStyleLbl="fgSibTrans2D1" presStyleIdx="3" presStyleCnt="4"/>
      <dgm:spPr/>
    </dgm:pt>
  </dgm:ptLst>
  <dgm:cxnLst>
    <dgm:cxn modelId="{11FB44CC-7450-4047-BC6B-33D83562FAF3}" srcId="{0E969BA8-EB86-4E4E-9D48-464629E36405}" destId="{101F7C6E-A723-4459-8C47-5FA3FCBBC422}" srcOrd="0" destOrd="0" parTransId="{02543129-6338-453D-A8ED-92AB1F637F6C}" sibTransId="{18B9C2DB-415C-4D90-850D-82E4C3652370}"/>
    <dgm:cxn modelId="{B6A5AFD5-7219-4C46-BE6F-D047A8086926}" type="presOf" srcId="{0E969BA8-EB86-4E4E-9D48-464629E36405}" destId="{F24B3604-8A22-4665-A631-CA9B7E1C4568}" srcOrd="0" destOrd="0" presId="urn:microsoft.com/office/officeart/2005/8/layout/cycle8"/>
    <dgm:cxn modelId="{D8951674-B6AB-4EBA-AFF9-FB56D1409E8F}" type="presOf" srcId="{F7F66412-8A6C-4151-8B1B-329B1779DF09}" destId="{55459F36-1462-4B9B-9F18-B8F90880F743}" srcOrd="1" destOrd="0" presId="urn:microsoft.com/office/officeart/2005/8/layout/cycle8"/>
    <dgm:cxn modelId="{5BD1A583-3BB6-43F1-A5DD-B25CBB905819}" srcId="{0E969BA8-EB86-4E4E-9D48-464629E36405}" destId="{F7F66412-8A6C-4151-8B1B-329B1779DF09}" srcOrd="3" destOrd="0" parTransId="{B3C1DE53-D833-45F1-86A1-B51D07852FF8}" sibTransId="{8051957C-6174-41AF-8998-F08E268CA5F2}"/>
    <dgm:cxn modelId="{FE30AAEB-95ED-48AA-A90D-704684F717A2}" type="presOf" srcId="{101F7C6E-A723-4459-8C47-5FA3FCBBC422}" destId="{EFEEACC9-8F75-4790-8FD5-A2211F261D13}" srcOrd="0" destOrd="0" presId="urn:microsoft.com/office/officeart/2005/8/layout/cycle8"/>
    <dgm:cxn modelId="{ED563CCE-004D-4DCD-A12E-50BE57E2AC71}" type="presOf" srcId="{24D549D3-46C7-438A-9CE6-6CC9D861EAD8}" destId="{B49A25E9-7E1A-4256-B157-77F42B31094B}" srcOrd="0" destOrd="0" presId="urn:microsoft.com/office/officeart/2005/8/layout/cycle8"/>
    <dgm:cxn modelId="{4C1C96E4-CD99-488E-9D82-889E3517FEC6}" srcId="{0E969BA8-EB86-4E4E-9D48-464629E36405}" destId="{A3578F0A-5CB1-4E2E-90A0-1F555D253160}" srcOrd="1" destOrd="0" parTransId="{A695CD11-345E-4C05-97FD-D3B6D05C5338}" sibTransId="{3976DF6A-0B5C-4437-9344-CE8D9FDBB851}"/>
    <dgm:cxn modelId="{35DA65E4-30D1-4A27-96E0-8C49260C99F6}" srcId="{0E969BA8-EB86-4E4E-9D48-464629E36405}" destId="{24D549D3-46C7-438A-9CE6-6CC9D861EAD8}" srcOrd="2" destOrd="0" parTransId="{692A640D-0CC4-4F7F-8EF2-1268595F74CD}" sibTransId="{5F78B827-25AA-4419-A5E3-ECA25B014A61}"/>
    <dgm:cxn modelId="{D942CC09-EAFE-4F38-8CBB-266D5B7CDA46}" type="presOf" srcId="{F7F66412-8A6C-4151-8B1B-329B1779DF09}" destId="{484F3AE3-10CD-4850-B92F-4527BEE3D1FF}" srcOrd="0" destOrd="0" presId="urn:microsoft.com/office/officeart/2005/8/layout/cycle8"/>
    <dgm:cxn modelId="{98196156-BA45-4F38-A19F-7E521266D401}" type="presOf" srcId="{101F7C6E-A723-4459-8C47-5FA3FCBBC422}" destId="{3FFB9DC0-039A-4B5C-87EC-9893B4EB9634}" srcOrd="1" destOrd="0" presId="urn:microsoft.com/office/officeart/2005/8/layout/cycle8"/>
    <dgm:cxn modelId="{8BEBF4D2-3710-488D-9A99-CC122D1F9334}" type="presOf" srcId="{A3578F0A-5CB1-4E2E-90A0-1F555D253160}" destId="{FD15CC81-B7BD-4E1C-BF08-1484CDD8E88E}" srcOrd="1" destOrd="0" presId="urn:microsoft.com/office/officeart/2005/8/layout/cycle8"/>
    <dgm:cxn modelId="{0CC1303C-4917-4094-B4FB-7BF39769897B}" type="presOf" srcId="{24D549D3-46C7-438A-9CE6-6CC9D861EAD8}" destId="{EB7F082B-0748-444C-8195-B763FB224454}" srcOrd="1" destOrd="0" presId="urn:microsoft.com/office/officeart/2005/8/layout/cycle8"/>
    <dgm:cxn modelId="{2FDA2021-A38B-47B6-BDA3-37E8758A518C}" type="presOf" srcId="{A3578F0A-5CB1-4E2E-90A0-1F555D253160}" destId="{6792A0F6-E856-4862-ADB9-6CF92CC6795F}" srcOrd="0" destOrd="0" presId="urn:microsoft.com/office/officeart/2005/8/layout/cycle8"/>
    <dgm:cxn modelId="{1BE0A0A6-1791-447C-88B7-184144EF6060}" type="presParOf" srcId="{F24B3604-8A22-4665-A631-CA9B7E1C4568}" destId="{EFEEACC9-8F75-4790-8FD5-A2211F261D13}" srcOrd="0" destOrd="0" presId="urn:microsoft.com/office/officeart/2005/8/layout/cycle8"/>
    <dgm:cxn modelId="{5082AFE2-FFDA-4931-B38F-B196BE11AA08}" type="presParOf" srcId="{F24B3604-8A22-4665-A631-CA9B7E1C4568}" destId="{9345F3E2-8ABB-4B1C-B1DC-7559C6F2A8ED}" srcOrd="1" destOrd="0" presId="urn:microsoft.com/office/officeart/2005/8/layout/cycle8"/>
    <dgm:cxn modelId="{664C0058-01D4-45EF-A94C-5D0AEFAC591B}" type="presParOf" srcId="{F24B3604-8A22-4665-A631-CA9B7E1C4568}" destId="{C5AEF155-8DF7-4DA1-AD9B-E50A34068BE8}" srcOrd="2" destOrd="0" presId="urn:microsoft.com/office/officeart/2005/8/layout/cycle8"/>
    <dgm:cxn modelId="{932B3646-6678-4D57-A356-D5696F543302}" type="presParOf" srcId="{F24B3604-8A22-4665-A631-CA9B7E1C4568}" destId="{3FFB9DC0-039A-4B5C-87EC-9893B4EB9634}" srcOrd="3" destOrd="0" presId="urn:microsoft.com/office/officeart/2005/8/layout/cycle8"/>
    <dgm:cxn modelId="{6AF9113C-2F67-4282-841A-A8343256CF17}" type="presParOf" srcId="{F24B3604-8A22-4665-A631-CA9B7E1C4568}" destId="{6792A0F6-E856-4862-ADB9-6CF92CC6795F}" srcOrd="4" destOrd="0" presId="urn:microsoft.com/office/officeart/2005/8/layout/cycle8"/>
    <dgm:cxn modelId="{827DD9BF-8650-40B0-AD55-3FE612DEE690}" type="presParOf" srcId="{F24B3604-8A22-4665-A631-CA9B7E1C4568}" destId="{0206B2E4-0B9A-4B21-8499-06073666E2BF}" srcOrd="5" destOrd="0" presId="urn:microsoft.com/office/officeart/2005/8/layout/cycle8"/>
    <dgm:cxn modelId="{B9456A20-3343-4261-925D-C786C0EAA040}" type="presParOf" srcId="{F24B3604-8A22-4665-A631-CA9B7E1C4568}" destId="{B17EA6D0-A862-4405-94BD-ED0CB7BE83E7}" srcOrd="6" destOrd="0" presId="urn:microsoft.com/office/officeart/2005/8/layout/cycle8"/>
    <dgm:cxn modelId="{05521A6B-34C9-4C20-B3BC-ED2DCF0034E6}" type="presParOf" srcId="{F24B3604-8A22-4665-A631-CA9B7E1C4568}" destId="{FD15CC81-B7BD-4E1C-BF08-1484CDD8E88E}" srcOrd="7" destOrd="0" presId="urn:microsoft.com/office/officeart/2005/8/layout/cycle8"/>
    <dgm:cxn modelId="{8C91C1F6-CD68-44C7-A0C6-6AED163034C4}" type="presParOf" srcId="{F24B3604-8A22-4665-A631-CA9B7E1C4568}" destId="{B49A25E9-7E1A-4256-B157-77F42B31094B}" srcOrd="8" destOrd="0" presId="urn:microsoft.com/office/officeart/2005/8/layout/cycle8"/>
    <dgm:cxn modelId="{C91928DB-3378-4305-959D-718C2789BBF6}" type="presParOf" srcId="{F24B3604-8A22-4665-A631-CA9B7E1C4568}" destId="{361A056B-58FC-49D0-A8E1-7A412A36C836}" srcOrd="9" destOrd="0" presId="urn:microsoft.com/office/officeart/2005/8/layout/cycle8"/>
    <dgm:cxn modelId="{ED8F1A06-CF91-4470-B23C-46EFFF0C98ED}" type="presParOf" srcId="{F24B3604-8A22-4665-A631-CA9B7E1C4568}" destId="{7B25DA50-1A09-4CD3-84E6-3BB7F3F24419}" srcOrd="10" destOrd="0" presId="urn:microsoft.com/office/officeart/2005/8/layout/cycle8"/>
    <dgm:cxn modelId="{7C1EB843-9E5E-4846-8685-3654D976FC75}" type="presParOf" srcId="{F24B3604-8A22-4665-A631-CA9B7E1C4568}" destId="{EB7F082B-0748-444C-8195-B763FB224454}" srcOrd="11" destOrd="0" presId="urn:microsoft.com/office/officeart/2005/8/layout/cycle8"/>
    <dgm:cxn modelId="{CE59C1D4-3381-45D4-A284-34EE98DC9822}" type="presParOf" srcId="{F24B3604-8A22-4665-A631-CA9B7E1C4568}" destId="{484F3AE3-10CD-4850-B92F-4527BEE3D1FF}" srcOrd="12" destOrd="0" presId="urn:microsoft.com/office/officeart/2005/8/layout/cycle8"/>
    <dgm:cxn modelId="{E62C9404-E552-487E-857F-49C37E661522}" type="presParOf" srcId="{F24B3604-8A22-4665-A631-CA9B7E1C4568}" destId="{85F44658-F8FF-4142-8E57-671CCDF4D815}" srcOrd="13" destOrd="0" presId="urn:microsoft.com/office/officeart/2005/8/layout/cycle8"/>
    <dgm:cxn modelId="{09A7C4BF-F012-4EC3-A68E-D5047D14CFE5}" type="presParOf" srcId="{F24B3604-8A22-4665-A631-CA9B7E1C4568}" destId="{07867EFD-7CA6-4C24-91EB-F7907B028F61}" srcOrd="14" destOrd="0" presId="urn:microsoft.com/office/officeart/2005/8/layout/cycle8"/>
    <dgm:cxn modelId="{A3BF60B0-1C36-40A3-9851-96CD6FFEE733}" type="presParOf" srcId="{F24B3604-8A22-4665-A631-CA9B7E1C4568}" destId="{55459F36-1462-4B9B-9F18-B8F90880F743}" srcOrd="15" destOrd="0" presId="urn:microsoft.com/office/officeart/2005/8/layout/cycle8"/>
    <dgm:cxn modelId="{AB7B668B-CCE7-4A2F-97C8-A9FC051CA456}" type="presParOf" srcId="{F24B3604-8A22-4665-A631-CA9B7E1C4568}" destId="{6F6CA834-B2E5-4A94-90DF-C6DBA4E32928}" srcOrd="16" destOrd="0" presId="urn:microsoft.com/office/officeart/2005/8/layout/cycle8"/>
    <dgm:cxn modelId="{F78CC0AE-B447-4886-94CB-8C06C6A604F3}" type="presParOf" srcId="{F24B3604-8A22-4665-A631-CA9B7E1C4568}" destId="{434CA4E8-A685-4790-90E3-F118A0F6FE5A}" srcOrd="17" destOrd="0" presId="urn:microsoft.com/office/officeart/2005/8/layout/cycle8"/>
    <dgm:cxn modelId="{CC76D93C-FFC0-4533-A00A-DFFBADA6B01C}" type="presParOf" srcId="{F24B3604-8A22-4665-A631-CA9B7E1C4568}" destId="{67E0EC53-6AB8-4041-A372-A66A22D8C657}" srcOrd="18" destOrd="0" presId="urn:microsoft.com/office/officeart/2005/8/layout/cycle8"/>
    <dgm:cxn modelId="{25466050-BE2C-462A-A5DD-AB5F3192F443}" type="presParOf" srcId="{F24B3604-8A22-4665-A631-CA9B7E1C4568}" destId="{8F30E2AE-6603-4A77-B4D7-1A1CDA2530CE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EACC9-8F75-4790-8FD5-A2211F261D13}">
      <dsp:nvSpPr>
        <dsp:cNvPr id="0" name=""/>
        <dsp:cNvSpPr/>
      </dsp:nvSpPr>
      <dsp:spPr>
        <a:xfrm>
          <a:off x="1796614" y="234917"/>
          <a:ext cx="3223839" cy="3223839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1600" kern="1200" dirty="0"/>
            <a:t>jednoduché ovládanie</a:t>
          </a:r>
        </a:p>
      </dsp:txBody>
      <dsp:txXfrm>
        <a:off x="3507935" y="903096"/>
        <a:ext cx="1189750" cy="882717"/>
      </dsp:txXfrm>
    </dsp:sp>
    <dsp:sp modelId="{6792A0F6-E856-4862-ADB9-6CF92CC6795F}">
      <dsp:nvSpPr>
        <dsp:cNvPr id="0" name=""/>
        <dsp:cNvSpPr/>
      </dsp:nvSpPr>
      <dsp:spPr>
        <a:xfrm>
          <a:off x="1796614" y="343146"/>
          <a:ext cx="3223839" cy="3223839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1600" kern="1200"/>
            <a:t>pomôcka</a:t>
          </a:r>
        </a:p>
      </dsp:txBody>
      <dsp:txXfrm>
        <a:off x="3507935" y="2016089"/>
        <a:ext cx="1189750" cy="882717"/>
      </dsp:txXfrm>
    </dsp:sp>
    <dsp:sp modelId="{B49A25E9-7E1A-4256-B157-77F42B31094B}">
      <dsp:nvSpPr>
        <dsp:cNvPr id="0" name=""/>
        <dsp:cNvSpPr/>
      </dsp:nvSpPr>
      <dsp:spPr>
        <a:xfrm>
          <a:off x="1688385" y="343146"/>
          <a:ext cx="3223839" cy="3223839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1600" kern="1200"/>
            <a:t>pútavá grafika</a:t>
          </a:r>
        </a:p>
      </dsp:txBody>
      <dsp:txXfrm>
        <a:off x="2011153" y="2016089"/>
        <a:ext cx="1189750" cy="882717"/>
      </dsp:txXfrm>
    </dsp:sp>
    <dsp:sp modelId="{484F3AE3-10CD-4850-B92F-4527BEE3D1FF}">
      <dsp:nvSpPr>
        <dsp:cNvPr id="0" name=""/>
        <dsp:cNvSpPr/>
      </dsp:nvSpPr>
      <dsp:spPr>
        <a:xfrm>
          <a:off x="1688385" y="234917"/>
          <a:ext cx="3223839" cy="3223839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k-SK" sz="1600" kern="1200"/>
            <a:t>prehľadnosť</a:t>
          </a:r>
        </a:p>
      </dsp:txBody>
      <dsp:txXfrm>
        <a:off x="2011153" y="903096"/>
        <a:ext cx="1189750" cy="882717"/>
      </dsp:txXfrm>
    </dsp:sp>
    <dsp:sp modelId="{6F6CA834-B2E5-4A94-90DF-C6DBA4E32928}">
      <dsp:nvSpPr>
        <dsp:cNvPr id="0" name=""/>
        <dsp:cNvSpPr/>
      </dsp:nvSpPr>
      <dsp:spPr>
        <a:xfrm>
          <a:off x="1597043" y="35346"/>
          <a:ext cx="3622981" cy="3622981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CA4E8-A685-4790-90E3-F118A0F6FE5A}">
      <dsp:nvSpPr>
        <dsp:cNvPr id="0" name=""/>
        <dsp:cNvSpPr/>
      </dsp:nvSpPr>
      <dsp:spPr>
        <a:xfrm>
          <a:off x="1597043" y="143575"/>
          <a:ext cx="3622981" cy="3622981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0EC53-6AB8-4041-A372-A66A22D8C657}">
      <dsp:nvSpPr>
        <dsp:cNvPr id="0" name=""/>
        <dsp:cNvSpPr/>
      </dsp:nvSpPr>
      <dsp:spPr>
        <a:xfrm>
          <a:off x="1488814" y="143575"/>
          <a:ext cx="3622981" cy="3622981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0E2AE-6603-4A77-B4D7-1A1CDA2530CE}">
      <dsp:nvSpPr>
        <dsp:cNvPr id="0" name=""/>
        <dsp:cNvSpPr/>
      </dsp:nvSpPr>
      <dsp:spPr>
        <a:xfrm>
          <a:off x="1488814" y="35346"/>
          <a:ext cx="3622981" cy="3622981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0528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7432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448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093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9402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1073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6413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217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5693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699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4124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85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8987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5826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655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9031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E2C91-ED80-45AF-AB31-8F8B8F6A171E}" type="datetimeFigureOut">
              <a:rPr lang="sk-SK" smtClean="0"/>
              <a:t>19.2.2020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678DA9-1325-4C04-8044-7B460E6FB05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0609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901521" y="2404531"/>
            <a:ext cx="8282330" cy="1646302"/>
          </a:xfrm>
        </p:spPr>
        <p:txBody>
          <a:bodyPr/>
          <a:lstStyle/>
          <a:p>
            <a:r>
              <a:rPr lang="sk-SK" dirty="0" err="1" smtClean="0"/>
              <a:t>Hejmat</a:t>
            </a:r>
            <a:r>
              <a:rPr lang="sk-SK" dirty="0" smtClean="0"/>
              <a:t>! Edukačný softvér pre deti 2. ročníka ZŠ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sz="2400" dirty="0" smtClean="0"/>
              <a:t>Branislav </a:t>
            </a:r>
            <a:r>
              <a:rPr lang="sk-SK" sz="2400" dirty="0" err="1" smtClean="0"/>
              <a:t>Blažek</a:t>
            </a:r>
            <a:r>
              <a:rPr lang="sk-SK" sz="2400" dirty="0" smtClean="0"/>
              <a:t>, Nikola </a:t>
            </a:r>
            <a:r>
              <a:rPr lang="sk-SK" sz="2400" dirty="0" err="1" smtClean="0"/>
              <a:t>Verbová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9574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Vývoj hry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981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Prostredie </a:t>
            </a:r>
            <a:r>
              <a:rPr lang="sk-SK" dirty="0" err="1"/>
              <a:t>Hejmat</a:t>
            </a:r>
            <a:r>
              <a:rPr lang="sk-SK" dirty="0"/>
              <a:t>!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Úvodná </a:t>
            </a:r>
            <a:r>
              <a:rPr lang="sk-SK" dirty="0" smtClean="0"/>
              <a:t>obrazovka</a:t>
            </a:r>
          </a:p>
          <a:p>
            <a:r>
              <a:rPr lang="sk-SK" dirty="0"/>
              <a:t>Zajkov </a:t>
            </a:r>
            <a:r>
              <a:rPr lang="sk-SK" dirty="0" smtClean="0"/>
              <a:t>domček</a:t>
            </a:r>
          </a:p>
          <a:p>
            <a:r>
              <a:rPr lang="sk-SK" dirty="0"/>
              <a:t>Žabkin </a:t>
            </a:r>
            <a:r>
              <a:rPr lang="sk-SK" dirty="0" smtClean="0"/>
              <a:t>domček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310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Výsledky práce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696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Zdroje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3" y="1635617"/>
            <a:ext cx="9638644" cy="4906851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BÁLINT, Ľ. a kol. 2009. Štátny vzdelávací program MATEMATIKA (Vzdelávacia oblasť: Matematika a práca s informáciami) PRÍLOHA ISCED 1. [online]. Bratislava: Štátny pedagogický ústav, 2009. Dostupné na: http://www.statpedu.sk/files/articles/dokumenty/statny-vzdelavaci-program/matematika_isced1.pdf dňa 28.12.2019</a:t>
            </a:r>
          </a:p>
          <a:p>
            <a:r>
              <a:rPr lang="sk-SK" dirty="0"/>
              <a:t>Krnáč, J. a kol. 2010. Učiteľova dielňa. Ďalšie vzdelávanie učiteľov základných škôl a stredných škôl v predmete informatika. Zvolen ISBN 978–80–8118–041–5 </a:t>
            </a:r>
          </a:p>
          <a:p>
            <a:r>
              <a:rPr lang="sk-SK" dirty="0"/>
              <a:t>Púpavová. M.  (dátum neuvedený, citované 19.1.2020) </a:t>
            </a:r>
            <a:r>
              <a:rPr lang="sk-SK" dirty="0" err="1"/>
              <a:t>Hejného</a:t>
            </a:r>
            <a:r>
              <a:rPr lang="sk-SK" dirty="0"/>
              <a:t> metóda: Matematika môže deti naozaj baviť. [online]. Dostupné na: https://eduworld.sk/cd/martina-pupavova/2569/hejneho-metoda-matematika-moze-deti-naozaj-bavit dňa 19.1.2020</a:t>
            </a:r>
          </a:p>
          <a:p>
            <a:r>
              <a:rPr lang="sk-SK" dirty="0" err="1"/>
              <a:t>Engel</a:t>
            </a:r>
            <a:r>
              <a:rPr lang="sk-SK" dirty="0"/>
              <a:t>, R. 2006. O kvalite vzdelávacieho softvéru, Ružomberok. Dostupné </a:t>
            </a:r>
            <a:r>
              <a:rPr lang="sk-SK" dirty="0" smtClean="0"/>
              <a:t>na: http</a:t>
            </a:r>
            <a:r>
              <a:rPr lang="sk-SK" dirty="0"/>
              <a:t>://math.ku.sk/data/konferenciasub/zbornik.pdf dňa 27.1.2020 ISBN 80-8084-066-0</a:t>
            </a:r>
          </a:p>
          <a:p>
            <a:r>
              <a:rPr lang="sk-SK" dirty="0" err="1"/>
              <a:t>Kafková</a:t>
            </a:r>
            <a:r>
              <a:rPr lang="sk-SK" dirty="0"/>
              <a:t>, M. 2006. Využitie interaktívnych metód vo výuke matematiky, Ružomberok. Dostupné na: http://math.ku.sk/data/konferenciasub/zbornik.pdf dňa 27.1.2020, ISBN 80-8084-066-0</a:t>
            </a:r>
          </a:p>
          <a:p>
            <a:r>
              <a:rPr lang="sk-SK" dirty="0" err="1"/>
              <a:t>Hejný</a:t>
            </a:r>
            <a:r>
              <a:rPr lang="sk-SK" dirty="0"/>
              <a:t> M. a kol., 2014. Matematika 1 1.diel, učebnica pre 1. ročník základnej školy. 1. vydanie. Bratislava: Indícia </a:t>
            </a:r>
            <a:r>
              <a:rPr lang="sk-SK" dirty="0" err="1"/>
              <a:t>n.o</a:t>
            </a:r>
            <a:r>
              <a:rPr lang="sk-SK" dirty="0"/>
              <a:t>., 2014. ISBN 978-80-971734-0-1</a:t>
            </a:r>
          </a:p>
          <a:p>
            <a:r>
              <a:rPr lang="sk-SK" dirty="0" err="1"/>
              <a:t>Hejný</a:t>
            </a:r>
            <a:r>
              <a:rPr lang="sk-SK" dirty="0"/>
              <a:t> M. a kol., 2014. Matematika 1 2.diel, učebnica pre 1. ročník základnej školy. 1. vydanie. Bratislava: Indícia </a:t>
            </a:r>
            <a:r>
              <a:rPr lang="sk-SK" dirty="0" err="1"/>
              <a:t>n.o</a:t>
            </a:r>
            <a:r>
              <a:rPr lang="sk-SK" dirty="0"/>
              <a:t>., 2014. ISBN 978-80-971734-1-8</a:t>
            </a:r>
          </a:p>
          <a:p>
            <a:r>
              <a:rPr lang="sk-SK" dirty="0"/>
              <a:t>Bachratá, Katarína &amp; </a:t>
            </a:r>
            <a:r>
              <a:rPr lang="sk-SK" dirty="0" err="1"/>
              <a:t>Bachraty</a:t>
            </a:r>
            <a:r>
              <a:rPr lang="sk-SK" dirty="0"/>
              <a:t>, </a:t>
            </a:r>
            <a:r>
              <a:rPr lang="sk-SK" dirty="0" err="1"/>
              <a:t>Hynek</a:t>
            </a:r>
            <a:r>
              <a:rPr lang="sk-SK" dirty="0"/>
              <a:t> &amp; </a:t>
            </a:r>
            <a:r>
              <a:rPr lang="sk-SK" dirty="0" err="1"/>
              <a:t>Kovalcikova</a:t>
            </a:r>
            <a:r>
              <a:rPr lang="sk-SK" dirty="0"/>
              <a:t>, K.. (2018). </a:t>
            </a:r>
            <a:r>
              <a:rPr lang="sk-SK" dirty="0" err="1"/>
              <a:t>Use</a:t>
            </a:r>
            <a:r>
              <a:rPr lang="sk-SK" dirty="0"/>
              <a:t> of </a:t>
            </a:r>
            <a:r>
              <a:rPr lang="sk-SK" dirty="0" err="1"/>
              <a:t>Computer</a:t>
            </a:r>
            <a:r>
              <a:rPr lang="sk-SK" dirty="0"/>
              <a:t> Technologies in </a:t>
            </a:r>
            <a:r>
              <a:rPr lang="sk-SK" dirty="0" err="1"/>
              <a:t>Development</a:t>
            </a:r>
            <a:r>
              <a:rPr lang="sk-SK" dirty="0"/>
              <a:t> of </a:t>
            </a:r>
            <a:r>
              <a:rPr lang="sk-SK" dirty="0" err="1"/>
              <a:t>Mathematical</a:t>
            </a:r>
            <a:r>
              <a:rPr lang="sk-SK" dirty="0"/>
              <a:t> </a:t>
            </a:r>
            <a:r>
              <a:rPr lang="sk-SK" dirty="0" err="1"/>
              <a:t>Thinking</a:t>
            </a:r>
            <a:r>
              <a:rPr lang="sk-SK" dirty="0"/>
              <a:t>. 43-50. 0.1109/ICETA.2018.8572140.</a:t>
            </a:r>
          </a:p>
          <a:p>
            <a:r>
              <a:rPr lang="sk-SK" dirty="0"/>
              <a:t>Úlohy z matematiky pre deti na základných školách [online] Dostupné na: https://www.matika.in/sk/ dňa 28.1.2020</a:t>
            </a:r>
          </a:p>
          <a:p>
            <a:r>
              <a:rPr lang="sk-SK" dirty="0"/>
              <a:t>Obrázky v </a:t>
            </a:r>
            <a:r>
              <a:rPr lang="sk-SK" dirty="0" smtClean="0"/>
              <a:t>hre: https</a:t>
            </a:r>
            <a:r>
              <a:rPr lang="sk-SK" dirty="0"/>
              <a:t>://www.pngfuel.com/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29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sz="4400" dirty="0" smtClean="0"/>
              <a:t>Ďakujeme za Vašu pozornosť</a:t>
            </a:r>
            <a:endParaRPr lang="sk-SK" sz="4400" dirty="0"/>
          </a:p>
        </p:txBody>
      </p:sp>
    </p:spTree>
    <p:extLst>
      <p:ext uri="{BB962C8B-B14F-4D97-AF65-F5344CB8AC3E}">
        <p14:creationId xmlns:p14="http://schemas.microsoft.com/office/powerpoint/2010/main" val="11926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Obsah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4" y="1558344"/>
            <a:ext cx="8596668" cy="4483019"/>
          </a:xfrm>
        </p:spPr>
        <p:txBody>
          <a:bodyPr>
            <a:normAutofit/>
          </a:bodyPr>
          <a:lstStyle/>
          <a:p>
            <a:r>
              <a:rPr lang="sk-SK" sz="2000" dirty="0" smtClean="0">
                <a:hlinkClick r:id="rId2" action="ppaction://hlinksldjump"/>
              </a:rPr>
              <a:t>Úvod</a:t>
            </a:r>
            <a:endParaRPr lang="sk-SK" sz="2000" dirty="0" smtClean="0"/>
          </a:p>
          <a:p>
            <a:r>
              <a:rPr lang="sk-SK" sz="2000" dirty="0"/>
              <a:t>Problematika a prehľad </a:t>
            </a:r>
            <a:r>
              <a:rPr lang="sk-SK" sz="2000" dirty="0" smtClean="0"/>
              <a:t>literatúry</a:t>
            </a:r>
          </a:p>
          <a:p>
            <a:pPr lvl="1"/>
            <a:r>
              <a:rPr lang="pl-PL" sz="2000" dirty="0" smtClean="0">
                <a:hlinkClick r:id="rId3" action="ppaction://hlinksldjump"/>
              </a:rPr>
              <a:t>Matematika na prvom stupni základnej školy</a:t>
            </a:r>
            <a:endParaRPr lang="pl-PL" sz="2000" dirty="0" smtClean="0"/>
          </a:p>
          <a:p>
            <a:pPr lvl="1"/>
            <a:r>
              <a:rPr lang="pl-PL" sz="2000" dirty="0" smtClean="0">
                <a:hlinkClick r:id="rId4" action="ppaction://hlinksldjump"/>
              </a:rPr>
              <a:t>Softvér</a:t>
            </a:r>
            <a:endParaRPr lang="pl-PL" sz="2000" dirty="0" smtClean="0"/>
          </a:p>
          <a:p>
            <a:pPr lvl="1"/>
            <a:r>
              <a:rPr lang="pl-PL" sz="2000" dirty="0" smtClean="0">
                <a:hlinkClick r:id="rId5" action="ppaction://hlinksldjump"/>
              </a:rPr>
              <a:t>Analýza existujúcich edukačných softvérov</a:t>
            </a:r>
            <a:endParaRPr lang="pl-PL" sz="2000" dirty="0" smtClean="0"/>
          </a:p>
          <a:p>
            <a:r>
              <a:rPr lang="pl-PL" sz="2000" dirty="0" smtClean="0">
                <a:hlinkClick r:id="rId6" action="ppaction://hlinksldjump"/>
              </a:rPr>
              <a:t>Ciele a kritéria práce</a:t>
            </a:r>
            <a:endParaRPr lang="pl-PL" sz="2000" dirty="0" smtClean="0"/>
          </a:p>
          <a:p>
            <a:r>
              <a:rPr lang="sk-SK" sz="2000" dirty="0" smtClean="0">
                <a:hlinkClick r:id="rId7" action="ppaction://hlinksldjump"/>
              </a:rPr>
              <a:t>Materiál a metodika</a:t>
            </a:r>
            <a:endParaRPr lang="sk-SK" sz="2000" dirty="0" smtClean="0"/>
          </a:p>
          <a:p>
            <a:r>
              <a:rPr lang="sk-SK" sz="2000" dirty="0" smtClean="0">
                <a:hlinkClick r:id="rId8" action="ppaction://hlinksldjump"/>
              </a:rPr>
              <a:t>Návrh hry</a:t>
            </a:r>
            <a:endParaRPr lang="sk-SK" sz="2000" dirty="0" smtClean="0"/>
          </a:p>
          <a:p>
            <a:r>
              <a:rPr lang="sk-SK" sz="2000" dirty="0" smtClean="0">
                <a:hlinkClick r:id="rId9" action="ppaction://hlinksldjump"/>
              </a:rPr>
              <a:t>Vývoj hry</a:t>
            </a:r>
            <a:endParaRPr lang="sk-SK" sz="2000" dirty="0" smtClean="0"/>
          </a:p>
          <a:p>
            <a:r>
              <a:rPr lang="sk-SK" sz="2000" dirty="0" smtClean="0">
                <a:hlinkClick r:id="rId10" action="ppaction://hlinksldjump"/>
              </a:rPr>
              <a:t>Prostredie </a:t>
            </a:r>
            <a:r>
              <a:rPr lang="sk-SK" sz="2000" dirty="0" err="1" smtClean="0">
                <a:hlinkClick r:id="rId10" action="ppaction://hlinksldjump"/>
              </a:rPr>
              <a:t>Hejmat</a:t>
            </a:r>
            <a:r>
              <a:rPr lang="sk-SK" sz="2000" dirty="0" smtClean="0">
                <a:hlinkClick r:id="rId10" action="ppaction://hlinksldjump"/>
              </a:rPr>
              <a:t>!</a:t>
            </a: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4392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Úvod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3" y="1764407"/>
            <a:ext cx="8466667" cy="4276956"/>
          </a:xfrm>
        </p:spPr>
        <p:txBody>
          <a:bodyPr>
            <a:normAutofit/>
          </a:bodyPr>
          <a:lstStyle/>
          <a:p>
            <a:r>
              <a:rPr lang="sk-SK" sz="2400" dirty="0" smtClean="0"/>
              <a:t>Počítačová hra</a:t>
            </a:r>
          </a:p>
          <a:p>
            <a:r>
              <a:rPr lang="sk-SK" sz="2400" dirty="0" smtClean="0"/>
              <a:t>Opakovanie </a:t>
            </a:r>
            <a:r>
              <a:rPr lang="sk-SK" sz="2400" dirty="0"/>
              <a:t>učiva a rozvíjanie logického myslenia </a:t>
            </a:r>
            <a:r>
              <a:rPr lang="sk-SK" sz="2400" dirty="0" smtClean="0"/>
              <a:t>detí</a:t>
            </a:r>
          </a:p>
          <a:p>
            <a:r>
              <a:rPr lang="sk-SK" sz="2400" dirty="0" smtClean="0"/>
              <a:t>Prvý stupeň základnej školy</a:t>
            </a:r>
          </a:p>
          <a:p>
            <a:r>
              <a:rPr lang="sk-SK" sz="2400" dirty="0" err="1"/>
              <a:t>Python</a:t>
            </a:r>
            <a:endParaRPr lang="sk-SK" sz="2400" dirty="0"/>
          </a:p>
        </p:txBody>
      </p:sp>
      <p:pic>
        <p:nvPicPr>
          <p:cNvPr id="1026" name="Picture 2" descr="Výsledok vyhľadávania obrázkov pre dopyt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87" y="3468804"/>
            <a:ext cx="4036234" cy="299834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ĺžnik 3"/>
          <p:cNvSpPr/>
          <p:nvPr/>
        </p:nvSpPr>
        <p:spPr>
          <a:xfrm>
            <a:off x="4469284" y="6467150"/>
            <a:ext cx="31598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100" dirty="0" smtClean="0"/>
              <a:t>https://www.pcrevue.sk/a/Python---zaciname</a:t>
            </a:r>
            <a:endParaRPr lang="sk-SK" sz="1100" dirty="0"/>
          </a:p>
        </p:txBody>
      </p:sp>
    </p:spTree>
    <p:extLst>
      <p:ext uri="{BB962C8B-B14F-4D97-AF65-F5344CB8AC3E}">
        <p14:creationId xmlns:p14="http://schemas.microsoft.com/office/powerpoint/2010/main" val="8129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Matematika na prvom stupni základnej školy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 dirty="0" smtClean="0"/>
              <a:t>Štátny vzdelávací program</a:t>
            </a:r>
            <a:endParaRPr lang="sk-SK" sz="2400" dirty="0"/>
          </a:p>
          <a:p>
            <a:r>
              <a:rPr lang="sk-SK" sz="2400" dirty="0"/>
              <a:t>S</a:t>
            </a:r>
            <a:r>
              <a:rPr lang="sk-SK" sz="2400" dirty="0" smtClean="0"/>
              <a:t>čítanie </a:t>
            </a:r>
            <a:r>
              <a:rPr lang="sk-SK" sz="2400" dirty="0"/>
              <a:t>a odčítanie v obore do 20 s prechodom cez základ, </a:t>
            </a:r>
            <a:r>
              <a:rPr lang="sk-SK" sz="2400" dirty="0" smtClean="0"/>
              <a:t>počítanie </a:t>
            </a:r>
            <a:r>
              <a:rPr lang="sk-SK" sz="2400" dirty="0"/>
              <a:t>spamäti a automatizáciu </a:t>
            </a:r>
            <a:r>
              <a:rPr lang="sk-SK" sz="2400" dirty="0" smtClean="0"/>
              <a:t>spojov</a:t>
            </a:r>
          </a:p>
          <a:p>
            <a:r>
              <a:rPr lang="sk-SK" sz="2400" dirty="0" err="1"/>
              <a:t>Hejného</a:t>
            </a:r>
            <a:r>
              <a:rPr lang="sk-SK" sz="2400" dirty="0"/>
              <a:t> </a:t>
            </a:r>
            <a:r>
              <a:rPr lang="sk-SK" sz="2400" dirty="0" smtClean="0"/>
              <a:t>matematika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358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Softvér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400" dirty="0" smtClean="0"/>
              <a:t>Kritériá </a:t>
            </a:r>
            <a:r>
              <a:rPr lang="sk-SK" sz="2400" dirty="0"/>
              <a:t>pre vzdelávací </a:t>
            </a:r>
            <a:r>
              <a:rPr lang="sk-SK" sz="2400" dirty="0" smtClean="0"/>
              <a:t>softvér:</a:t>
            </a:r>
          </a:p>
          <a:p>
            <a:pPr lvl="1"/>
            <a:r>
              <a:rPr lang="sk-SK" sz="2400" dirty="0"/>
              <a:t>Obsah a jeho didakticko-metodické spracovanie </a:t>
            </a:r>
          </a:p>
          <a:p>
            <a:pPr lvl="1"/>
            <a:r>
              <a:rPr lang="sk-SK" sz="2400" dirty="0"/>
              <a:t>Interaktivita </a:t>
            </a:r>
          </a:p>
          <a:p>
            <a:pPr lvl="1"/>
            <a:r>
              <a:rPr lang="sk-SK" sz="2400" dirty="0"/>
              <a:t>Pomoc a spätná väzba </a:t>
            </a:r>
          </a:p>
          <a:p>
            <a:pPr lvl="1"/>
            <a:r>
              <a:rPr lang="sk-SK" sz="2400" dirty="0" smtClean="0"/>
              <a:t>Ovládanie </a:t>
            </a:r>
            <a:r>
              <a:rPr lang="sk-SK" sz="2400" dirty="0"/>
              <a:t>a </a:t>
            </a:r>
            <a:r>
              <a:rPr lang="sk-SK" sz="2400" dirty="0" smtClean="0"/>
              <a:t>navigácia</a:t>
            </a:r>
            <a:endParaRPr lang="sk-SK" sz="2400" dirty="0"/>
          </a:p>
          <a:p>
            <a:pPr lvl="1"/>
            <a:r>
              <a:rPr lang="sk-SK" sz="2400" dirty="0"/>
              <a:t>Vizuálne </a:t>
            </a:r>
            <a:r>
              <a:rPr lang="sk-SK" sz="2400" dirty="0" smtClean="0"/>
              <a:t>spracovanie</a:t>
            </a:r>
          </a:p>
        </p:txBody>
      </p:sp>
    </p:spTree>
    <p:extLst>
      <p:ext uri="{BB962C8B-B14F-4D97-AF65-F5344CB8AC3E}">
        <p14:creationId xmlns:p14="http://schemas.microsoft.com/office/powerpoint/2010/main" val="10102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Analýza existujúcich edukačných softvérov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4" y="2034863"/>
            <a:ext cx="8596668" cy="4006500"/>
          </a:xfrm>
        </p:spPr>
        <p:txBody>
          <a:bodyPr/>
          <a:lstStyle/>
          <a:p>
            <a:r>
              <a:rPr lang="sk-SK" sz="2400" dirty="0"/>
              <a:t>matika.in</a:t>
            </a:r>
          </a:p>
          <a:p>
            <a:endParaRPr lang="sk-SK" dirty="0"/>
          </a:p>
        </p:txBody>
      </p:sp>
      <p:pic>
        <p:nvPicPr>
          <p:cNvPr id="4" name="Obrázo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93312"/>
            <a:ext cx="7943998" cy="4115335"/>
          </a:xfrm>
          <a:prstGeom prst="rect">
            <a:avLst/>
          </a:prstGeom>
        </p:spPr>
      </p:pic>
      <p:pic>
        <p:nvPicPr>
          <p:cNvPr id="5" name="Obrázo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593312"/>
            <a:ext cx="7943998" cy="420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1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Ciele </a:t>
            </a:r>
            <a:r>
              <a:rPr lang="sk-SK" dirty="0" smtClean="0"/>
              <a:t>a kritéria práce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4" y="1930401"/>
            <a:ext cx="4422700" cy="4110962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sk-SK" sz="2400" dirty="0" smtClean="0"/>
              <a:t>počítačová hra, učebná pomôcka a voľnočasová aktivita</a:t>
            </a:r>
          </a:p>
          <a:p>
            <a:pPr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sk-SK" sz="2400" dirty="0" smtClean="0"/>
              <a:t>rôzne spôsoby výuky matematiky</a:t>
            </a:r>
          </a:p>
          <a:p>
            <a:pPr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sk-SK" sz="2400" dirty="0" smtClean="0"/>
              <a:t>širšie využívanie IKT technológií</a:t>
            </a:r>
            <a:endParaRPr lang="sk-SK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6692480"/>
              </p:ext>
            </p:extLst>
          </p:nvPr>
        </p:nvGraphicFramePr>
        <p:xfrm>
          <a:off x="4288665" y="1558344"/>
          <a:ext cx="6744839" cy="383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34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Materiál a metodika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677333" y="1952807"/>
            <a:ext cx="3946181" cy="4088555"/>
          </a:xfrm>
        </p:spPr>
        <p:txBody>
          <a:bodyPr>
            <a:noAutofit/>
          </a:bodyPr>
          <a:lstStyle/>
          <a:p>
            <a:r>
              <a:rPr lang="sk-SK" sz="2400" dirty="0" smtClean="0"/>
              <a:t>ZŠ v Trnovom</a:t>
            </a:r>
          </a:p>
          <a:p>
            <a:r>
              <a:rPr lang="sk-SK" sz="2400" dirty="0" smtClean="0"/>
              <a:t>19 žiakov </a:t>
            </a:r>
            <a:r>
              <a:rPr lang="sk-SK" sz="2400" dirty="0"/>
              <a:t>druhého </a:t>
            </a:r>
            <a:r>
              <a:rPr lang="sk-SK" sz="2400" dirty="0" smtClean="0"/>
              <a:t>ročníka, 12 </a:t>
            </a:r>
            <a:r>
              <a:rPr lang="sk-SK" sz="2400" dirty="0"/>
              <a:t>chlapcov a 9 </a:t>
            </a:r>
            <a:r>
              <a:rPr lang="sk-SK" sz="2400" dirty="0" smtClean="0"/>
              <a:t>dievčat</a:t>
            </a:r>
          </a:p>
          <a:p>
            <a:r>
              <a:rPr lang="sk-SK" sz="2400" dirty="0" smtClean="0"/>
              <a:t>Otázky o hrách</a:t>
            </a:r>
          </a:p>
          <a:p>
            <a:r>
              <a:rPr lang="sk-SK" sz="2400" dirty="0"/>
              <a:t>Z odpovedí </a:t>
            </a:r>
            <a:r>
              <a:rPr lang="sk-SK" sz="2400" dirty="0" smtClean="0"/>
              <a:t> vyplynulo:</a:t>
            </a:r>
          </a:p>
          <a:p>
            <a:pPr lvl="1"/>
            <a:r>
              <a:rPr lang="sk-SK" sz="2000" dirty="0" smtClean="0"/>
              <a:t>určitá </a:t>
            </a:r>
            <a:r>
              <a:rPr lang="sk-SK" sz="2000" dirty="0"/>
              <a:t>postupnosť levelov (</a:t>
            </a:r>
            <a:r>
              <a:rPr lang="sk-SK" sz="2000" dirty="0" smtClean="0"/>
              <a:t>náročnosť </a:t>
            </a:r>
            <a:r>
              <a:rPr lang="sk-SK" sz="2000" dirty="0"/>
              <a:t>alebo </a:t>
            </a:r>
            <a:r>
              <a:rPr lang="sk-SK" sz="2000" dirty="0" smtClean="0"/>
              <a:t>odmena)</a:t>
            </a:r>
          </a:p>
          <a:p>
            <a:pPr lvl="1"/>
            <a:r>
              <a:rPr lang="sk-SK" sz="2000" dirty="0" smtClean="0"/>
              <a:t> tematika - zvieratká</a:t>
            </a:r>
            <a:endParaRPr lang="sk-SK" sz="2000" dirty="0"/>
          </a:p>
        </p:txBody>
      </p:sp>
      <p:pic>
        <p:nvPicPr>
          <p:cNvPr id="4" name="Obrázok 3"/>
          <p:cNvPicPr/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823844" y="1930400"/>
            <a:ext cx="5170161" cy="392177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Obrázok 4"/>
          <p:cNvPicPr/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823845" y="1952808"/>
            <a:ext cx="5170160" cy="389936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Obrázok 5"/>
          <p:cNvPicPr/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823843" y="1952807"/>
            <a:ext cx="5170162" cy="389936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Obrázok 6"/>
          <p:cNvPicPr/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4823841" y="1930398"/>
            <a:ext cx="5170163" cy="392177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8527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 hry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044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zeta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211</TotalTime>
  <Words>477</Words>
  <Application>Microsoft Office PowerPoint</Application>
  <PresentationFormat>Širokouhlá</PresentationFormat>
  <Paragraphs>66</Paragraphs>
  <Slides>14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Fazeta</vt:lpstr>
      <vt:lpstr>Hejmat! Edukačný softvér pre deti 2. ročníka ZŠ</vt:lpstr>
      <vt:lpstr>Obsah</vt:lpstr>
      <vt:lpstr>Úvod</vt:lpstr>
      <vt:lpstr>Matematika na prvom stupni základnej školy</vt:lpstr>
      <vt:lpstr>Softvér</vt:lpstr>
      <vt:lpstr>Analýza existujúcich edukačných softvérov</vt:lpstr>
      <vt:lpstr>Ciele a kritéria práce</vt:lpstr>
      <vt:lpstr>Materiál a metodika</vt:lpstr>
      <vt:lpstr>Návrh hry</vt:lpstr>
      <vt:lpstr>Vývoj hry</vt:lpstr>
      <vt:lpstr>Prostredie Hejmat!</vt:lpstr>
      <vt:lpstr>Výsledky práce</vt:lpstr>
      <vt:lpstr>Zdroje</vt:lpstr>
      <vt:lpstr>Ďakujeme za Vašu pozornosť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HP</dc:creator>
  <cp:lastModifiedBy>HP</cp:lastModifiedBy>
  <cp:revision>16</cp:revision>
  <dcterms:created xsi:type="dcterms:W3CDTF">2020-02-17T14:47:14Z</dcterms:created>
  <dcterms:modified xsi:type="dcterms:W3CDTF">2020-02-19T18:38:14Z</dcterms:modified>
</cp:coreProperties>
</file>